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261" r:id="rId2"/>
    <p:sldId id="273" r:id="rId3"/>
    <p:sldId id="257" r:id="rId4"/>
    <p:sldId id="262" r:id="rId5"/>
    <p:sldId id="265" r:id="rId6"/>
    <p:sldId id="275" r:id="rId7"/>
    <p:sldId id="281" r:id="rId8"/>
    <p:sldId id="337" r:id="rId9"/>
    <p:sldId id="338" r:id="rId10"/>
    <p:sldId id="280" r:id="rId11"/>
    <p:sldId id="277" r:id="rId12"/>
    <p:sldId id="278" r:id="rId13"/>
    <p:sldId id="279" r:id="rId14"/>
    <p:sldId id="287" r:id="rId15"/>
    <p:sldId id="283" r:id="rId16"/>
    <p:sldId id="284" r:id="rId17"/>
    <p:sldId id="290" r:id="rId18"/>
    <p:sldId id="292" r:id="rId19"/>
    <p:sldId id="291" r:id="rId20"/>
    <p:sldId id="293" r:id="rId21"/>
    <p:sldId id="294" r:id="rId22"/>
    <p:sldId id="289" r:id="rId23"/>
    <p:sldId id="288" r:id="rId24"/>
    <p:sldId id="298" r:id="rId25"/>
    <p:sldId id="286" r:id="rId26"/>
    <p:sldId id="350" r:id="rId27"/>
    <p:sldId id="305" r:id="rId28"/>
    <p:sldId id="297" r:id="rId29"/>
    <p:sldId id="332" r:id="rId30"/>
    <p:sldId id="306" r:id="rId31"/>
    <p:sldId id="299" r:id="rId32"/>
    <p:sldId id="300" r:id="rId33"/>
    <p:sldId id="301" r:id="rId34"/>
    <p:sldId id="307" r:id="rId35"/>
    <p:sldId id="346" r:id="rId36"/>
    <p:sldId id="347" r:id="rId37"/>
    <p:sldId id="348" r:id="rId38"/>
    <p:sldId id="308" r:id="rId39"/>
    <p:sldId id="309" r:id="rId40"/>
    <p:sldId id="344" r:id="rId41"/>
    <p:sldId id="343" r:id="rId42"/>
    <p:sldId id="345" r:id="rId43"/>
    <p:sldId id="302" r:id="rId44"/>
    <p:sldId id="342" r:id="rId45"/>
    <p:sldId id="303" r:id="rId46"/>
    <p:sldId id="313" r:id="rId47"/>
    <p:sldId id="304" r:id="rId48"/>
    <p:sldId id="314" r:id="rId49"/>
    <p:sldId id="312" r:id="rId50"/>
    <p:sldId id="315" r:id="rId51"/>
    <p:sldId id="340" r:id="rId52"/>
    <p:sldId id="311" r:id="rId53"/>
    <p:sldId id="339" r:id="rId54"/>
    <p:sldId id="316" r:id="rId55"/>
    <p:sldId id="321" r:id="rId56"/>
    <p:sldId id="322" r:id="rId57"/>
    <p:sldId id="318" r:id="rId58"/>
    <p:sldId id="324" r:id="rId59"/>
    <p:sldId id="323" r:id="rId60"/>
    <p:sldId id="325" r:id="rId61"/>
    <p:sldId id="319" r:id="rId62"/>
    <p:sldId id="326" r:id="rId63"/>
    <p:sldId id="327" r:id="rId64"/>
    <p:sldId id="349" r:id="rId65"/>
    <p:sldId id="341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06" autoAdjust="0"/>
  </p:normalViewPr>
  <p:slideViewPr>
    <p:cSldViewPr snapToGrid="0">
      <p:cViewPr varScale="1">
        <p:scale>
          <a:sx n="114" d="100"/>
          <a:sy n="114" d="100"/>
        </p:scale>
        <p:origin x="414" y="14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19-Sep-18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19-Sep-18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19-Sep-18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19-Sep-18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19-Sep-18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19-Sep-18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19-Sep-18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19-Sep-18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19-Sep-18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19-Sep-18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19-Sep-18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tenancy-name.mydomain.co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Development, Challenges &amp; Solutions.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High-Level Architecture</a:t>
            </a:r>
          </a:p>
        </p:txBody>
      </p:sp>
      <p:pic>
        <p:nvPicPr>
          <p:cNvPr id="1026" name="Picture 2" descr="Image result for architecture">
            <a:extLst>
              <a:ext uri="{FF2B5EF4-FFF2-40B4-BE49-F238E27FC236}">
                <a16:creationId xmlns:a16="http://schemas.microsoft.com/office/drawing/2014/main" id="{CFBBAA9E-C61D-4452-833C-109D56E36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946" y="609678"/>
            <a:ext cx="6166258" cy="357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86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40546-6A05-4545-B900-60A4D0E88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/>
          <a:lstStyle/>
          <a:p>
            <a:r>
              <a:rPr lang="en-US" dirty="0"/>
              <a:t>Deployment / Database Options</a:t>
            </a:r>
            <a:endParaRPr lang="tr-TR" dirty="0"/>
          </a:p>
        </p:txBody>
      </p:sp>
      <p:pic>
        <p:nvPicPr>
          <p:cNvPr id="5126" name="Picture 6" descr="Related image">
            <a:extLst>
              <a:ext uri="{FF2B5EF4-FFF2-40B4-BE49-F238E27FC236}">
                <a16:creationId xmlns:a16="http://schemas.microsoft.com/office/drawing/2014/main" id="{BA4AF360-4B35-4142-A7EF-191F03F0219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71870"/>
            <a:ext cx="774159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628B91-D06E-4172-BEAB-160115158E2A}"/>
              </a:ext>
            </a:extLst>
          </p:cNvPr>
          <p:cNvSpPr txBox="1"/>
          <p:nvPr/>
        </p:nvSpPr>
        <p:spPr>
          <a:xfrm>
            <a:off x="9405258" y="3317032"/>
            <a:ext cx="2118049" cy="8309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accent1"/>
                </a:solidFill>
              </a:rPr>
              <a:t>Hybrid</a:t>
            </a:r>
            <a:endParaRPr lang="tr-TR" sz="4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95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611E7-9AE2-4B47-A249-34E1DDFD2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Multi-Tenant Application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F2225-AA1B-4A95-9616-A52E2195A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Works exactly like on-premise: </a:t>
            </a:r>
            <a:r>
              <a:rPr lang="en-US" b="1" dirty="0"/>
              <a:t>Separated users, permissions, data…</a:t>
            </a:r>
          </a:p>
          <a:p>
            <a:r>
              <a:rPr lang="en-US" dirty="0"/>
              <a:t>Should be able to work as </a:t>
            </a:r>
            <a:r>
              <a:rPr lang="en-US" b="1" dirty="0"/>
              <a:t>on-premise </a:t>
            </a:r>
            <a:r>
              <a:rPr lang="en-US" dirty="0"/>
              <a:t>too.</a:t>
            </a:r>
          </a:p>
          <a:p>
            <a:r>
              <a:rPr lang="en-US" dirty="0"/>
              <a:t>Should be developed </a:t>
            </a:r>
            <a:r>
              <a:rPr lang="en-US" b="1" dirty="0"/>
              <a:t>independent from multi-tenancy</a:t>
            </a:r>
            <a:r>
              <a:rPr lang="en-US" dirty="0"/>
              <a:t>. Multi-tenancy should be implemented in the infrastructure/framework.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0855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ED7F7-623E-4902-A7F8-49F3F1A3F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Application Design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96319-1D66-491D-9AC0-DD108FB70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should be </a:t>
            </a:r>
            <a:r>
              <a:rPr lang="en-US" b="1" dirty="0"/>
              <a:t>stateless</a:t>
            </a:r>
            <a:r>
              <a:rPr lang="en-US" dirty="0"/>
              <a:t>!</a:t>
            </a:r>
          </a:p>
          <a:p>
            <a:r>
              <a:rPr lang="en-US" dirty="0"/>
              <a:t>Main state origins:</a:t>
            </a:r>
          </a:p>
          <a:p>
            <a:pPr lvl="1"/>
            <a:r>
              <a:rPr lang="en-US" b="1" dirty="0"/>
              <a:t>Http Request</a:t>
            </a:r>
            <a:r>
              <a:rPr lang="en-US" dirty="0"/>
              <a:t>: Cookie, header, </a:t>
            </a:r>
            <a:r>
              <a:rPr lang="en-US" dirty="0" err="1"/>
              <a:t>querystring</a:t>
            </a:r>
            <a:r>
              <a:rPr lang="en-US" dirty="0"/>
              <a:t>, payload…</a:t>
            </a:r>
          </a:p>
          <a:p>
            <a:pPr lvl="2"/>
            <a:r>
              <a:rPr lang="en-US" dirty="0"/>
              <a:t>Authentication Ticket</a:t>
            </a:r>
          </a:p>
          <a:p>
            <a:pPr lvl="1"/>
            <a:r>
              <a:rPr lang="en-US" b="1" dirty="0"/>
              <a:t>Database</a:t>
            </a:r>
            <a:r>
              <a:rPr lang="en-US" dirty="0"/>
              <a:t>: Relational, non-relational, file system…</a:t>
            </a:r>
          </a:p>
          <a:p>
            <a:pPr lvl="1"/>
            <a:r>
              <a:rPr lang="en-US" b="1" dirty="0"/>
              <a:t>Cache</a:t>
            </a:r>
            <a:r>
              <a:rPr lang="en-US" dirty="0"/>
              <a:t>: Distributed caches like </a:t>
            </a:r>
            <a:r>
              <a:rPr lang="en-US" dirty="0" err="1"/>
              <a:t>Redis</a:t>
            </a:r>
            <a:r>
              <a:rPr lang="en-US" dirty="0"/>
              <a:t>, Memcached.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4791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Determine the Current Tenant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02471671-720F-4F3A-9AB5-810C9F210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425" y="430910"/>
            <a:ext cx="5745774" cy="381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16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B7938-795A-4577-81F2-F26F5443B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the Current Tenant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F4890-EEB2-438E-8478-B80E052E9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  <a:p>
            <a:pPr lvl="1"/>
            <a:r>
              <a:rPr lang="en-US" dirty="0"/>
              <a:t>Current </a:t>
            </a:r>
            <a:r>
              <a:rPr lang="en-US" b="1" dirty="0"/>
              <a:t>Claims</a:t>
            </a:r>
            <a:r>
              <a:rPr lang="en-US" dirty="0"/>
              <a:t> (if user has been authenticated)</a:t>
            </a:r>
          </a:p>
          <a:p>
            <a:pPr lvl="1"/>
            <a:r>
              <a:rPr lang="en-US" b="1" dirty="0"/>
              <a:t>Subdomain</a:t>
            </a:r>
            <a:r>
              <a:rPr lang="en-US" dirty="0"/>
              <a:t> (or domain): </a:t>
            </a:r>
            <a:r>
              <a:rPr lang="en-US" dirty="0">
                <a:hlinkClick r:id="rId2"/>
              </a:rPr>
              <a:t>https://</a:t>
            </a:r>
            <a:r>
              <a:rPr lang="en-US" b="1" i="1" dirty="0">
                <a:hlinkClick r:id="rId2"/>
              </a:rPr>
              <a:t>tenancy-name</a:t>
            </a:r>
            <a:r>
              <a:rPr lang="en-US" dirty="0">
                <a:hlinkClick r:id="rId2"/>
              </a:rPr>
              <a:t>.mydomain.com</a:t>
            </a:r>
            <a:endParaRPr lang="en-US" dirty="0"/>
          </a:p>
          <a:p>
            <a:pPr lvl="1"/>
            <a:r>
              <a:rPr lang="en-US" dirty="0"/>
              <a:t>Http </a:t>
            </a:r>
            <a:r>
              <a:rPr lang="en-US" b="1" dirty="0"/>
              <a:t>Header</a:t>
            </a:r>
            <a:r>
              <a:rPr lang="en-US" dirty="0"/>
              <a:t>: _tenant = “acme”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(for API clients &amp; SPAs)</a:t>
            </a:r>
          </a:p>
          <a:p>
            <a:pPr lvl="1"/>
            <a:r>
              <a:rPr lang="en-US" dirty="0"/>
              <a:t>Http </a:t>
            </a:r>
            <a:r>
              <a:rPr lang="en-US" b="1" dirty="0"/>
              <a:t>Cookie</a:t>
            </a:r>
            <a:r>
              <a:rPr lang="en-US" dirty="0"/>
              <a:t>: _tenant = “acme”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(for MVC applications)</a:t>
            </a:r>
          </a:p>
        </p:txBody>
      </p:sp>
    </p:spTree>
    <p:extLst>
      <p:ext uri="{BB962C8B-B14F-4D97-AF65-F5344CB8AC3E}">
        <p14:creationId xmlns:p14="http://schemas.microsoft.com/office/powerpoint/2010/main" val="407870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13867-8BFF-431A-B5E3-AC33496B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Ambient Context Pattern (without it)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DA037A-3C1E-42F5-A40F-CF9EEEE62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075044"/>
            <a:ext cx="7107820" cy="563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9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760BF-5077-4665-BF8F-AF6317205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Ambient Context Pattern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2D99C7-A33E-4AF6-A1C4-8EFF62529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7841" y="1075045"/>
            <a:ext cx="5560670" cy="559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3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C0365-7AFA-449E-B730-0E7BB0EE4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Ambient Context Examples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F8EF1-643C-461C-8C38-EEF7748DD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HttpContext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IHttpContextAccessor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en-US" dirty="0" err="1"/>
              <a:t>CultureInfo</a:t>
            </a:r>
            <a:r>
              <a:rPr lang="en-US" dirty="0"/>
              <a:t>.</a:t>
            </a:r>
            <a:r>
              <a:rPr lang="tr-TR" dirty="0" err="1"/>
              <a:t>CurrentUICulture</a:t>
            </a:r>
            <a:r>
              <a:rPr lang="en-US" dirty="0"/>
              <a:t> / </a:t>
            </a:r>
            <a:r>
              <a:rPr lang="tr-TR" dirty="0" err="1"/>
              <a:t>Thread.CurrentThread.CurrentUICulture</a:t>
            </a:r>
            <a:endParaRPr lang="en-US" dirty="0"/>
          </a:p>
          <a:p>
            <a:r>
              <a:rPr lang="tr-TR" dirty="0" err="1"/>
              <a:t>Thread.CurrentPrincipal</a:t>
            </a:r>
            <a:endParaRPr lang="en-US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2927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B8DE9-42AF-4B4F-B72A-C0D3BEFE7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using </a:t>
            </a:r>
            <a:r>
              <a:rPr lang="en-US" dirty="0" err="1"/>
              <a:t>AsyncLocal</a:t>
            </a:r>
            <a:r>
              <a:rPr lang="en-US" dirty="0"/>
              <a:t>&lt;T&gt;</a:t>
            </a:r>
            <a:endParaRPr lang="tr-T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DD898F-F7B8-4C94-A933-22B21D013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311" y="1922106"/>
            <a:ext cx="10601061" cy="372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0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&amp; My Company &amp; My Projects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D5F29D-7B5E-4E55-A3B6-742E40553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552" y="190850"/>
            <a:ext cx="5522754" cy="414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10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E2EDD-2613-4597-B17F-2720C59D1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AsyncLocal</a:t>
            </a:r>
            <a:r>
              <a:rPr lang="en-US" dirty="0"/>
              <a:t>&lt;T&gt; Alternatives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D16A0-1FEF-41A2-A666-4997071C3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Public static … Multi-threading problem!</a:t>
            </a:r>
            <a:endParaRPr lang="tr-TR" dirty="0"/>
          </a:p>
          <a:p>
            <a:r>
              <a:rPr lang="en-US" dirty="0" err="1"/>
              <a:t>HttpContext</a:t>
            </a:r>
            <a:r>
              <a:rPr lang="en-US" dirty="0"/>
              <a:t>: Web-depended!</a:t>
            </a:r>
          </a:p>
          <a:p>
            <a:r>
              <a:rPr lang="en-US" dirty="0" err="1"/>
              <a:t>ThreadStatic</a:t>
            </a:r>
            <a:r>
              <a:rPr lang="en-US" dirty="0"/>
              <a:t> / </a:t>
            </a:r>
            <a:r>
              <a:rPr lang="en-US" dirty="0" err="1"/>
              <a:t>ThreadLocal</a:t>
            </a:r>
            <a:r>
              <a:rPr lang="en-US" dirty="0"/>
              <a:t>&lt;T&gt;: Not </a:t>
            </a:r>
            <a:r>
              <a:rPr lang="en-US" dirty="0" err="1"/>
              <a:t>async</a:t>
            </a:r>
            <a:r>
              <a:rPr lang="en-US" dirty="0"/>
              <a:t>/await friendly!</a:t>
            </a:r>
          </a:p>
        </p:txBody>
      </p:sp>
    </p:spTree>
    <p:extLst>
      <p:ext uri="{BB962C8B-B14F-4D97-AF65-F5344CB8AC3E}">
        <p14:creationId xmlns:p14="http://schemas.microsoft.com/office/powerpoint/2010/main" val="228739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03D3C-AAF6-4F1C-940A-AD638760C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Change Current Tenant</a:t>
            </a:r>
            <a:endParaRPr lang="tr-T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F110C9-A796-41AE-A722-6029F176C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117033"/>
            <a:ext cx="8371114" cy="544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2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1DD94-16DC-4501-926E-9657E8BF7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Change Current Tenant (Nested)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3805F6-0980-4A73-AB9E-9ACF767361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203" y="1573860"/>
            <a:ext cx="10851594" cy="389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6BE6D-7FF6-4D12-A2FF-60DA33C76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Change Current Tenant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3B8597-BDF7-40FB-AC6A-15DE7E5587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579" y="1396188"/>
            <a:ext cx="6522125" cy="25693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950193-A7C2-479B-94DA-707668555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704" y="1396188"/>
            <a:ext cx="4310716" cy="351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1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52674-C9A2-4FCE-8B7D-10A54D1AC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Multi-Tenancy Middleware Implementation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8B2149-EA8D-49C3-A033-3BFC8F5260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8716" y="1075045"/>
            <a:ext cx="5674567" cy="540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13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AA260-73D8-4CD3-9BC5-B38689D3B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ASP.NET Core Multi-Tenancy Middleware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6EBB88-636E-4FC5-91F1-F08BEE2165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7468" y="1075045"/>
            <a:ext cx="9137064" cy="486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9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20B41-2493-4AFC-B7E6-76AB86C36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4"/>
            <a:ext cx="9601200" cy="637050"/>
          </a:xfrm>
        </p:spPr>
        <p:txBody>
          <a:bodyPr/>
          <a:lstStyle/>
          <a:p>
            <a:r>
              <a:rPr lang="en-US" dirty="0"/>
              <a:t>Change Tenant in a Background Job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6C632-79D5-474C-8747-F5CD47E9D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140904"/>
            <a:ext cx="5382615" cy="534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1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75848-0667-4F7B-998D-AC4FDB9E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964DF7-C484-45B1-B6AD-DBF9611DB3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 / Data Isolation</a:t>
            </a:r>
            <a:endParaRPr lang="tr-TR" dirty="0"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9E8D7E29-B5FB-4082-BBE1-DFAD79058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635" y="369813"/>
            <a:ext cx="7971813" cy="398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47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5C1C4-AE2E-412F-B140-2E867D326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Dynamically Select the Connection String</a:t>
            </a:r>
            <a:endParaRPr lang="tr-T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859432-5B99-4655-AC0D-3583AC3D5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9727" y="3673797"/>
            <a:ext cx="7996688" cy="11423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451885-D64A-47B4-8409-7F28C2F67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801" y="2056718"/>
            <a:ext cx="8036614" cy="120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8226F-AA1E-495E-BB80-B982958E0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Dynamically Select the Connection String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665F73-F7B3-4332-B37D-90CBC6556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5756" y="1075045"/>
            <a:ext cx="8920487" cy="481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010" y="637820"/>
            <a:ext cx="9601200" cy="637050"/>
          </a:xfrm>
        </p:spPr>
        <p:txBody>
          <a:bodyPr/>
          <a:lstStyle/>
          <a:p>
            <a:r>
              <a:rPr lang="en-US" dirty="0"/>
              <a:t>Halil İbrahim Kalkan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5209" y="2285557"/>
            <a:ext cx="3740105" cy="2512084"/>
          </a:xfrm>
        </p:spPr>
        <p:txBody>
          <a:bodyPr>
            <a:normAutofit/>
          </a:bodyPr>
          <a:lstStyle/>
          <a:p>
            <a:r>
              <a:rPr lang="en-US" dirty="0" err="1"/>
              <a:t>Github</a:t>
            </a:r>
            <a:br>
              <a:rPr lang="en-US" dirty="0"/>
            </a:br>
            <a:r>
              <a:rPr lang="en-US" b="1" dirty="0"/>
              <a:t>@hikalkan</a:t>
            </a:r>
          </a:p>
          <a:p>
            <a:r>
              <a:rPr lang="en-US" dirty="0"/>
              <a:t>Twitter</a:t>
            </a:r>
            <a:br>
              <a:rPr lang="en-US" dirty="0"/>
            </a:br>
            <a:r>
              <a:rPr lang="en-US" b="1" dirty="0"/>
              <a:t>@</a:t>
            </a:r>
            <a:r>
              <a:rPr lang="en-US" b="1" dirty="0" err="1"/>
              <a:t>hibrahimkalkan</a:t>
            </a:r>
            <a:endParaRPr lang="en-US" b="1" dirty="0"/>
          </a:p>
          <a:p>
            <a:r>
              <a:rPr lang="en-US" dirty="0"/>
              <a:t>Email</a:t>
            </a:r>
            <a:br>
              <a:rPr lang="en-US" dirty="0"/>
            </a:br>
            <a:r>
              <a:rPr lang="en-US" b="1" dirty="0"/>
              <a:t>halil.kalkan@volosoft.com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2C35CE-867E-4D87-B2B7-B44D639AD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911" y="242728"/>
            <a:ext cx="5022079" cy="14272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6B87D8-067D-4084-8844-B8A785C71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10" y="1610686"/>
            <a:ext cx="7668641" cy="444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0342D-5EE9-4ED2-B070-C3AA31818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Dynamically Select the Connection String</a:t>
            </a:r>
            <a:endParaRPr lang="tr-TR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83FDBC-3A6F-4278-ABBD-DE4837EEE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3342" y="1276438"/>
            <a:ext cx="8985216" cy="3203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C90A7A-9590-4D31-845E-392DAFADD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42" y="4562387"/>
            <a:ext cx="6933233" cy="117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23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26C53-E88A-4383-B517-205E57084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Filtering: Manual Way</a:t>
            </a:r>
            <a:endParaRPr lang="tr-TR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A8B1D61-9ED4-4E60-A9E4-A24031B0D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5849" y="2493572"/>
            <a:ext cx="9000301" cy="204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9C879-0ECF-40EC-BF55-15FD73199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Repository Pattern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208488-DA81-41AC-8821-8E4A0AFC8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075045"/>
            <a:ext cx="8995953" cy="556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8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C4AE-3FC4-4289-AA1F-D610EF4F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Data Filtering: Repository Pattern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6B52A-4C1B-4918-A39C-305D9B88C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b="1" dirty="0"/>
              <a:t>Easy to implement</a:t>
            </a:r>
            <a:r>
              <a:rPr lang="en-US" dirty="0"/>
              <a:t> (especially using generic repository pattern - </a:t>
            </a:r>
            <a:r>
              <a:rPr lang="en-US" dirty="0" err="1"/>
              <a:t>IRepository</a:t>
            </a:r>
            <a:r>
              <a:rPr lang="en-US" dirty="0"/>
              <a:t>&lt;</a:t>
            </a:r>
            <a:r>
              <a:rPr lang="en-US" dirty="0" err="1"/>
              <a:t>TEntity</a:t>
            </a:r>
            <a:r>
              <a:rPr lang="en-US" dirty="0"/>
              <a:t>&gt;).</a:t>
            </a:r>
          </a:p>
          <a:p>
            <a:pPr lvl="1"/>
            <a:r>
              <a:rPr lang="en-US" b="1" dirty="0"/>
              <a:t>ORM Independent</a:t>
            </a:r>
            <a:r>
              <a:rPr lang="en-US" dirty="0"/>
              <a:t> (can be implemented for any ORM that supports </a:t>
            </a:r>
            <a:r>
              <a:rPr lang="en-US" dirty="0" err="1"/>
              <a:t>IQueryable</a:t>
            </a:r>
            <a:r>
              <a:rPr lang="en-US" dirty="0"/>
              <a:t>).</a:t>
            </a:r>
          </a:p>
          <a:p>
            <a:pPr lvl="1"/>
            <a:r>
              <a:rPr lang="en-US" b="1" dirty="0"/>
              <a:t>Central data-access</a:t>
            </a:r>
            <a:endParaRPr lang="en-US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Limited – </a:t>
            </a:r>
            <a:r>
              <a:rPr lang="en-US" b="1" dirty="0"/>
              <a:t>Can be bypassed</a:t>
            </a:r>
            <a:r>
              <a:rPr lang="en-US" dirty="0"/>
              <a:t> by directly using </a:t>
            </a:r>
            <a:r>
              <a:rPr lang="en-US" dirty="0" err="1"/>
              <a:t>DbContext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Limited – Does not work for </a:t>
            </a:r>
            <a:r>
              <a:rPr lang="en-US" b="1" dirty="0"/>
              <a:t>navigation properties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Open to leak (Repository developer may forget it).</a:t>
            </a:r>
          </a:p>
        </p:txBody>
      </p:sp>
    </p:spTree>
    <p:extLst>
      <p:ext uri="{BB962C8B-B14F-4D97-AF65-F5344CB8AC3E}">
        <p14:creationId xmlns:p14="http://schemas.microsoft.com/office/powerpoint/2010/main" val="79675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CFB69-F2A2-4417-A4C6-8FCF7DF31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EF Core Global Filters</a:t>
            </a:r>
            <a:endParaRPr lang="tr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451A77-CB5C-4E28-A992-5FF6732F2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463" y="1194319"/>
            <a:ext cx="7217074" cy="532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5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610A8-4676-43F9-85CB-84E6A246B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EF Core Global Filters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D72AFE-1562-4FD6-92F7-C9C46F0CD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646237"/>
            <a:ext cx="9976598" cy="388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3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610A8-4676-43F9-85CB-84E6A246B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EF Core Global Filters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D097E8-3B91-4EC2-8D60-C56EAF658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83" y="1646238"/>
            <a:ext cx="11274804" cy="365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3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610A8-4676-43F9-85CB-84E6A246B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EF Core Global Filters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7A2D69-DFD0-4ED4-B291-391BA7A10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239" y="1075045"/>
            <a:ext cx="10086363" cy="555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C18A5-5DDC-4827-A89D-5E4C0499C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Automatic Data Filtering: EF Core Global Filters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39635-FDB7-4E20-AFC9-6615ACFDD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b="1" dirty="0"/>
              <a:t>Natively </a:t>
            </a:r>
            <a:r>
              <a:rPr lang="en-US" dirty="0"/>
              <a:t>works with EF Core.</a:t>
            </a:r>
          </a:p>
          <a:p>
            <a:pPr lvl="1"/>
            <a:r>
              <a:rPr lang="en-US" dirty="0"/>
              <a:t>Supports </a:t>
            </a:r>
            <a:r>
              <a:rPr lang="en-US" b="1" dirty="0"/>
              <a:t>navigation properties</a:t>
            </a:r>
            <a:r>
              <a:rPr lang="en-US" dirty="0"/>
              <a:t> as well.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Limited – does not support </a:t>
            </a:r>
            <a:r>
              <a:rPr lang="en-US" b="1" dirty="0"/>
              <a:t>multiple filters </a:t>
            </a:r>
            <a:r>
              <a:rPr lang="en-US" dirty="0"/>
              <a:t>and </a:t>
            </a:r>
            <a:r>
              <a:rPr lang="en-US" b="1" dirty="0"/>
              <a:t>enable/disable </a:t>
            </a:r>
            <a:r>
              <a:rPr lang="en-US" dirty="0"/>
              <a:t>individually (possible via workarounds – may be directly supported in the future).</a:t>
            </a:r>
          </a:p>
          <a:p>
            <a:pPr lvl="1"/>
            <a:r>
              <a:rPr lang="en-US" dirty="0"/>
              <a:t>Limited – Does not work if you directly work with </a:t>
            </a:r>
            <a:r>
              <a:rPr lang="en-US" b="1" dirty="0"/>
              <a:t>SQL, stored procedures</a:t>
            </a:r>
            <a:r>
              <a:rPr lang="en-US" dirty="0"/>
              <a:t>… etc.</a:t>
            </a:r>
          </a:p>
          <a:p>
            <a:pPr lvl="1"/>
            <a:r>
              <a:rPr lang="en-US" b="1" dirty="0"/>
              <a:t>Not available for all ORMs </a:t>
            </a:r>
            <a:r>
              <a:rPr lang="en-US" dirty="0"/>
              <a:t>and data access APIs (but available for EF Core, NHibernate and even for EF 6.x)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0454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DF4FC-1170-4E44-A812-E95611010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Data Filtering: Other Options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F5A3F-3489-4681-A707-4D2FC3F90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Row Level Security </a:t>
            </a:r>
            <a:r>
              <a:rPr lang="en-US" dirty="0"/>
              <a:t>– Available for SQL Server and Azure SQL Database.</a:t>
            </a:r>
          </a:p>
          <a:p>
            <a:pPr lvl="1"/>
            <a:r>
              <a:rPr lang="en-US" dirty="0"/>
              <a:t>Pros: Completely integrated to DBMS. </a:t>
            </a:r>
            <a:r>
              <a:rPr lang="en-US" b="1" dirty="0"/>
              <a:t>Works for everything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Cons: Relatively </a:t>
            </a:r>
            <a:r>
              <a:rPr lang="en-US" b="1" dirty="0"/>
              <a:t>complex</a:t>
            </a:r>
            <a:r>
              <a:rPr lang="en-US" dirty="0"/>
              <a:t> to implement. Specific to DBMS.</a:t>
            </a:r>
          </a:p>
          <a:p>
            <a:r>
              <a:rPr lang="en-US" b="1" dirty="0"/>
              <a:t>Azure Elastic Database Pool</a:t>
            </a:r>
          </a:p>
          <a:p>
            <a:pPr lvl="1"/>
            <a:r>
              <a:rPr lang="en-US" dirty="0"/>
              <a:t>Pros: Dynamically create databases per tenant. </a:t>
            </a:r>
            <a:r>
              <a:rPr lang="en-US" b="1" dirty="0"/>
              <a:t>Easily scale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Cons: Only for </a:t>
            </a:r>
            <a:r>
              <a:rPr lang="en-US" b="1" i="1" dirty="0" err="1"/>
              <a:t>db</a:t>
            </a:r>
            <a:r>
              <a:rPr lang="en-US" b="1" i="1" dirty="0"/>
              <a:t> per tenant</a:t>
            </a:r>
            <a:r>
              <a:rPr lang="en-US" b="1" dirty="0"/>
              <a:t> </a:t>
            </a:r>
            <a:r>
              <a:rPr lang="en-US" dirty="0"/>
              <a:t>scenario. Has it’s own API. Has limitations.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0061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589" y="1179047"/>
            <a:ext cx="9601200" cy="584670"/>
          </a:xfrm>
        </p:spPr>
        <p:txBody>
          <a:bodyPr/>
          <a:lstStyle/>
          <a:p>
            <a:r>
              <a:rPr lang="en-US" sz="2400" i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aspnetboilerplate.com</a:t>
            </a:r>
            <a:endParaRPr lang="en-US" i="1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BEFE23-5A80-4A7D-82B8-67522DB1D5B7}"/>
              </a:ext>
            </a:extLst>
          </p:cNvPr>
          <p:cNvSpPr txBox="1"/>
          <p:nvPr/>
        </p:nvSpPr>
        <p:spPr>
          <a:xfrm>
            <a:off x="611280" y="1935122"/>
            <a:ext cx="51016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5+ years of continuous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5,350+ stars on </a:t>
            </a:r>
            <a:r>
              <a:rPr lang="en-US" dirty="0" err="1"/>
              <a:t>Github</a:t>
            </a:r>
            <a:r>
              <a:rPr lang="en-US" dirty="0"/>
              <a:t> (</a:t>
            </a:r>
            <a:r>
              <a:rPr lang="en-US" dirty="0">
                <a:solidFill>
                  <a:srgbClr val="FF0000"/>
                </a:solidFill>
              </a:rPr>
              <a:t>TODO: UPDATE SCREENSHOT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650,000+ downloads on </a:t>
            </a:r>
            <a:r>
              <a:rPr lang="en-US" dirty="0" err="1"/>
              <a:t>Nuget</a:t>
            </a:r>
            <a:r>
              <a:rPr lang="en-US" dirty="0"/>
              <a:t>.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002E207E-3547-4129-85C7-D54EA029E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80" y="226864"/>
            <a:ext cx="2364284" cy="99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249CB0-7B87-4CA5-8079-45EF275E9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743" y="358629"/>
            <a:ext cx="5925529" cy="614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1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5EA57-1D8D-42ED-A11A-A323A8D30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645439"/>
          </a:xfrm>
        </p:spPr>
        <p:txBody>
          <a:bodyPr/>
          <a:lstStyle/>
          <a:p>
            <a:r>
              <a:rPr lang="en-US" dirty="0"/>
              <a:t>Automatic Data Filtering: Row Level Security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CE5201-A471-4FA0-B7CF-752B260E4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300507"/>
            <a:ext cx="9170586" cy="34962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DEE13B-D517-49FA-BC30-CB2BF1555DED}"/>
              </a:ext>
            </a:extLst>
          </p:cNvPr>
          <p:cNvSpPr txBox="1"/>
          <p:nvPr/>
        </p:nvSpPr>
        <p:spPr>
          <a:xfrm>
            <a:off x="1295400" y="1494067"/>
            <a:ext cx="785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Set </a:t>
            </a:r>
            <a:r>
              <a:rPr lang="en-US" sz="2400" b="1" dirty="0"/>
              <a:t>Session Context</a:t>
            </a:r>
            <a:r>
              <a:rPr lang="en-US" sz="2400" dirty="0"/>
              <a:t> while changing the current tenant:</a:t>
            </a:r>
          </a:p>
        </p:txBody>
      </p:sp>
    </p:spTree>
    <p:extLst>
      <p:ext uri="{BB962C8B-B14F-4D97-AF65-F5344CB8AC3E}">
        <p14:creationId xmlns:p14="http://schemas.microsoft.com/office/powerpoint/2010/main" val="403658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A1545-656C-40C6-B880-E83379642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4"/>
            <a:ext cx="9601200" cy="637050"/>
          </a:xfrm>
        </p:spPr>
        <p:txBody>
          <a:bodyPr/>
          <a:lstStyle/>
          <a:p>
            <a:r>
              <a:rPr lang="en-US" dirty="0"/>
              <a:t>Automatic Data Filtering: Row Level Security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1E7E21-9B2F-4757-B8DF-6370ACD8A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1849622"/>
            <a:ext cx="7915592" cy="42995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356050-398A-492B-AA98-3419F282195C}"/>
              </a:ext>
            </a:extLst>
          </p:cNvPr>
          <p:cNvSpPr txBox="1"/>
          <p:nvPr/>
        </p:nvSpPr>
        <p:spPr>
          <a:xfrm>
            <a:off x="1295400" y="1264431"/>
            <a:ext cx="4854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Create a </a:t>
            </a:r>
            <a:r>
              <a:rPr lang="en-US" sz="2400" b="1" dirty="0"/>
              <a:t>policy</a:t>
            </a:r>
            <a:r>
              <a:rPr lang="en-US" sz="2400" dirty="0"/>
              <a:t> to filter/block data</a:t>
            </a:r>
          </a:p>
        </p:txBody>
      </p:sp>
    </p:spTree>
    <p:extLst>
      <p:ext uri="{BB962C8B-B14F-4D97-AF65-F5344CB8AC3E}">
        <p14:creationId xmlns:p14="http://schemas.microsoft.com/office/powerpoint/2010/main" val="148415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5E69-3901-4DF5-A3D0-7B7AE6182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628661"/>
          </a:xfrm>
        </p:spPr>
        <p:txBody>
          <a:bodyPr/>
          <a:lstStyle/>
          <a:p>
            <a:r>
              <a:rPr lang="en-US" dirty="0"/>
              <a:t>Automatic Data Filtering: Row Level Security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07B330-0F69-45FF-A32A-6BD6E5F7F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428" y="2590799"/>
            <a:ext cx="9596172" cy="21405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6FD281-011F-4776-8E64-238B86682478}"/>
              </a:ext>
            </a:extLst>
          </p:cNvPr>
          <p:cNvSpPr txBox="1"/>
          <p:nvPr/>
        </p:nvSpPr>
        <p:spPr>
          <a:xfrm>
            <a:off x="1295400" y="1744910"/>
            <a:ext cx="5928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Automatically set </a:t>
            </a:r>
            <a:r>
              <a:rPr lang="en-US" sz="2400" dirty="0" err="1"/>
              <a:t>TenantId</a:t>
            </a:r>
            <a:r>
              <a:rPr lang="en-US" sz="2400" dirty="0"/>
              <a:t> for new entities</a:t>
            </a:r>
          </a:p>
        </p:txBody>
      </p:sp>
    </p:spTree>
    <p:extLst>
      <p:ext uri="{BB962C8B-B14F-4D97-AF65-F5344CB8AC3E}">
        <p14:creationId xmlns:p14="http://schemas.microsoft.com/office/powerpoint/2010/main" val="417412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6F59D-36A9-45E9-BC69-ED35D015E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Setting Tenant Id for New Entities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0AFFB-784C-4758-90DE-A1901A81D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981201"/>
            <a:ext cx="9601200" cy="3809999"/>
          </a:xfrm>
        </p:spPr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DbContext.SaveChanges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Get new entities for change tracker,</a:t>
            </a:r>
            <a:br>
              <a:rPr lang="en-US" dirty="0"/>
            </a:br>
            <a:r>
              <a:rPr lang="en-US" dirty="0"/>
              <a:t>find </a:t>
            </a:r>
            <a:r>
              <a:rPr lang="en-US" dirty="0" err="1"/>
              <a:t>IMultiTenant</a:t>
            </a:r>
            <a:r>
              <a:rPr lang="en-US" dirty="0"/>
              <a:t> entities,</a:t>
            </a:r>
            <a:br>
              <a:rPr lang="en-US" dirty="0"/>
            </a:br>
            <a:r>
              <a:rPr lang="en-US" dirty="0"/>
              <a:t>set current </a:t>
            </a:r>
            <a:r>
              <a:rPr lang="en-US" dirty="0" err="1"/>
              <a:t>TenantId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Problem: May set wrong </a:t>
            </a:r>
            <a:r>
              <a:rPr lang="en-US" dirty="0" err="1"/>
              <a:t>tenantId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AF4237-4270-4E3A-A695-7E421143C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17" y="1981201"/>
            <a:ext cx="582930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3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B8759-D4C5-4123-8428-66D42EF7D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80814"/>
            <a:ext cx="9601200" cy="637050"/>
          </a:xfrm>
        </p:spPr>
        <p:txBody>
          <a:bodyPr/>
          <a:lstStyle/>
          <a:p>
            <a:r>
              <a:rPr lang="en-US" dirty="0"/>
              <a:t>Setting Tenant Id for New Entities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4804A0-C03D-4CAB-98BA-B75714B5B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091967"/>
            <a:ext cx="5679526" cy="494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5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61433-5C7D-48F5-B4A5-F1FCDFDCA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Safe Way to Manipulate Data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BB3171-95B7-491E-8A1B-D28B620C9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1399" y="1103036"/>
            <a:ext cx="8206371" cy="498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8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Cache Isolation</a:t>
            </a:r>
          </a:p>
        </p:txBody>
      </p:sp>
      <p:pic>
        <p:nvPicPr>
          <p:cNvPr id="4098" name="Picture 2" descr="Image result for cache">
            <a:extLst>
              <a:ext uri="{FF2B5EF4-FFF2-40B4-BE49-F238E27FC236}">
                <a16:creationId xmlns:a16="http://schemas.microsoft.com/office/drawing/2014/main" id="{09EF4CC6-2354-4469-AB94-9BCBC52C1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670" y="227654"/>
            <a:ext cx="5515804" cy="413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70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1140D-AF0A-4ABF-B782-A8D1CEC64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Isolation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0BF42-3029-4FF7-9655-6F9EB0C64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Key/Value Caches </a:t>
            </a:r>
            <a:r>
              <a:rPr lang="en-US" dirty="0"/>
              <a:t>may share same data space for all tenants.</a:t>
            </a:r>
          </a:p>
          <a:p>
            <a:r>
              <a:rPr lang="en-US" dirty="0"/>
              <a:t>Tenants may want to cache </a:t>
            </a:r>
            <a:r>
              <a:rPr lang="en-US" b="1" dirty="0"/>
              <a:t>same type </a:t>
            </a:r>
            <a:r>
              <a:rPr lang="en-US" dirty="0"/>
              <a:t>of data with </a:t>
            </a:r>
            <a:r>
              <a:rPr lang="en-US" b="1" dirty="0"/>
              <a:t>same id </a:t>
            </a:r>
            <a:r>
              <a:rPr lang="en-US" dirty="0"/>
              <a:t>(unique per tenant).</a:t>
            </a:r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07E2D5-0756-4E86-AB02-F9E16639E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819" y="2967716"/>
            <a:ext cx="8393516" cy="297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34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1FE1A-A034-4491-8767-C2FEFC013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25B98-9BFA-4DB0-ACBF-A88E0A161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Enable/Disable</a:t>
            </a:r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2163E-4C03-4734-9F18-9B621777B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65" y="385895"/>
            <a:ext cx="7328285" cy="390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3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1140D-AF0A-4ABF-B782-A8D1CEC64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Disable/Enable By Scope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0BF42-3029-4FF7-9655-6F9EB0C64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981201"/>
            <a:ext cx="4714955" cy="3809999"/>
          </a:xfrm>
        </p:spPr>
        <p:txBody>
          <a:bodyPr/>
          <a:lstStyle/>
          <a:p>
            <a:r>
              <a:rPr lang="en-US" dirty="0"/>
              <a:t>May need to query on all tenants.</a:t>
            </a:r>
          </a:p>
          <a:p>
            <a:r>
              <a:rPr lang="en-US" dirty="0"/>
              <a:t>Can be implemented using ambient context pattern.</a:t>
            </a:r>
          </a:p>
          <a:p>
            <a:r>
              <a:rPr lang="en-US" dirty="0"/>
              <a:t>Problem: Not easy for multi-database scenario.</a:t>
            </a:r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BC3ADA-6E95-467F-87FE-6FEEEF052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355" y="1981201"/>
            <a:ext cx="5426158" cy="371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7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SaaS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as a Service</a:t>
            </a:r>
          </a:p>
        </p:txBody>
      </p:sp>
      <p:pic>
        <p:nvPicPr>
          <p:cNvPr id="4" name="Picture 4" descr="Image result for SaaS">
            <a:extLst>
              <a:ext uri="{FF2B5EF4-FFF2-40B4-BE49-F238E27FC236}">
                <a16:creationId xmlns:a16="http://schemas.microsoft.com/office/drawing/2014/main" id="{E14681D7-FA1A-4835-8070-825F886BD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372" y="285226"/>
            <a:ext cx="6269110" cy="402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29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D2C2B-A2E3-4E89-BAA9-D7CB67AB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6BB83-7F85-4C25-A0C6-B2CB254AF6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 Transactions</a:t>
            </a:r>
            <a:endParaRPr lang="tr-TR" dirty="0"/>
          </a:p>
        </p:txBody>
      </p:sp>
      <p:pic>
        <p:nvPicPr>
          <p:cNvPr id="7170" name="Picture 2" descr="Related image">
            <a:extLst>
              <a:ext uri="{FF2B5EF4-FFF2-40B4-BE49-F238E27FC236}">
                <a16:creationId xmlns:a16="http://schemas.microsoft.com/office/drawing/2014/main" id="{DF6D80BF-2497-46B4-BED6-7817503C1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001" y="276838"/>
            <a:ext cx="6611440" cy="403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98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7DED3-522C-4C89-9A6E-3192B3855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Database / Multiple </a:t>
            </a:r>
            <a:r>
              <a:rPr lang="en-US" dirty="0" err="1"/>
              <a:t>DbContext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2C50F9-3E56-4AA4-AD2E-F9C0B33AA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2374389"/>
            <a:ext cx="5794703" cy="6807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E5318B-3F2E-4BB4-9023-A759A5F96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512" y="2866205"/>
            <a:ext cx="8244149" cy="58212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9CDD772-6AA0-45F1-8515-282049F34BC3}"/>
              </a:ext>
            </a:extLst>
          </p:cNvPr>
          <p:cNvSpPr txBox="1">
            <a:spLocks/>
          </p:cNvSpPr>
          <p:nvPr/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Multiple </a:t>
            </a:r>
            <a:r>
              <a:rPr lang="en-US" dirty="0" err="1"/>
              <a:t>dbcontext</a:t>
            </a:r>
            <a:r>
              <a:rPr lang="en-US" dirty="0"/>
              <a:t> can share single connection &amp; transaction!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EF Core 2.1 supports </a:t>
            </a:r>
            <a:r>
              <a:rPr lang="en-US" dirty="0" err="1"/>
              <a:t>TransactionScope</a:t>
            </a:r>
            <a:endParaRPr lang="en-US" dirty="0"/>
          </a:p>
          <a:p>
            <a:endParaRPr lang="tr-T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81DA94-A4CA-4170-8682-73E232243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850" y="3985097"/>
            <a:ext cx="4969520" cy="180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87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A8DA4-A894-4405-81F3-988F78584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Database / Distributed Transactions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36B3E-9CA1-4B02-9011-D34E61B4A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Multi-tenant (or host + tenant) operations may require </a:t>
            </a:r>
            <a:r>
              <a:rPr lang="en-US" b="1" dirty="0"/>
              <a:t>distributed transactions</a:t>
            </a:r>
            <a:r>
              <a:rPr lang="en-US" dirty="0"/>
              <a:t> with </a:t>
            </a:r>
            <a:r>
              <a:rPr lang="en-US" b="1" i="1" dirty="0"/>
              <a:t>database per tenant</a:t>
            </a:r>
            <a:r>
              <a:rPr lang="en-US" dirty="0"/>
              <a:t> approach.</a:t>
            </a:r>
          </a:p>
          <a:p>
            <a:r>
              <a:rPr lang="en-US" dirty="0"/>
              <a:t>SQL Server can handle but requires to run </a:t>
            </a:r>
            <a:r>
              <a:rPr lang="en-US" b="1" dirty="0"/>
              <a:t>MSDTC</a:t>
            </a:r>
            <a:r>
              <a:rPr lang="en-US" dirty="0"/>
              <a:t>.</a:t>
            </a:r>
          </a:p>
          <a:p>
            <a:r>
              <a:rPr lang="en-US" dirty="0"/>
              <a:t>May not be possible for cloud platforms.</a:t>
            </a:r>
          </a:p>
          <a:p>
            <a:r>
              <a:rPr lang="en-US" dirty="0"/>
              <a:t>Avoid where possible, or use event queues or some other </a:t>
            </a:r>
            <a:r>
              <a:rPr lang="en-US" dirty="0" err="1"/>
              <a:t>async</a:t>
            </a:r>
            <a:r>
              <a:rPr lang="en-US" dirty="0"/>
              <a:t> mechanism.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3961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D2C2B-A2E3-4E89-BAA9-D7CB67AB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6BB83-7F85-4C25-A0C6-B2CB254AF6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 Migrations</a:t>
            </a:r>
            <a:endParaRPr lang="tr-TR" dirty="0"/>
          </a:p>
        </p:txBody>
      </p:sp>
      <p:pic>
        <p:nvPicPr>
          <p:cNvPr id="6146" name="Picture 2" descr="Image result for migration">
            <a:extLst>
              <a:ext uri="{FF2B5EF4-FFF2-40B4-BE49-F238E27FC236}">
                <a16:creationId xmlns:a16="http://schemas.microsoft.com/office/drawing/2014/main" id="{3930506E-EC11-42D9-B46F-C273572A0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390" y="244024"/>
            <a:ext cx="6157869" cy="410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58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9AC8-899E-4C65-8893-0A55FFB78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/ Data Migration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C1804-2E97-4E87-9F92-D5CA629CD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for multiple-databases.</a:t>
            </a:r>
          </a:p>
          <a:p>
            <a:r>
              <a:rPr lang="en-US" dirty="0"/>
              <a:t>Solution: Upgrade </a:t>
            </a:r>
            <a:r>
              <a:rPr lang="en-US" b="1" dirty="0"/>
              <a:t>all in one</a:t>
            </a:r>
            <a:r>
              <a:rPr lang="en-US" dirty="0"/>
              <a:t> with a custom tool.</a:t>
            </a:r>
          </a:p>
          <a:p>
            <a:pPr lvl="1"/>
            <a:r>
              <a:rPr lang="en-US" dirty="0"/>
              <a:t>Pros: Easy to implement. All tenants are in the same version.</a:t>
            </a:r>
          </a:p>
          <a:p>
            <a:pPr lvl="1"/>
            <a:r>
              <a:rPr lang="en-US" dirty="0"/>
              <a:t>Cons: May get too long time for big number of tenants and data. All tenants wait for all upgrade progress.</a:t>
            </a:r>
          </a:p>
          <a:p>
            <a:r>
              <a:rPr lang="en-US" dirty="0"/>
              <a:t>Solution: Upgrade the </a:t>
            </a:r>
            <a:r>
              <a:rPr lang="en-US" b="1" dirty="0"/>
              <a:t>application servers immediately</a:t>
            </a:r>
            <a:r>
              <a:rPr lang="en-US" dirty="0"/>
              <a:t>, upgrade </a:t>
            </a:r>
            <a:r>
              <a:rPr lang="en-US" b="1" dirty="0"/>
              <a:t>databases individually</a:t>
            </a:r>
            <a:r>
              <a:rPr lang="en-US" dirty="0"/>
              <a:t> on first access.</a:t>
            </a:r>
          </a:p>
          <a:p>
            <a:pPr lvl="1"/>
            <a:r>
              <a:rPr lang="en-US" dirty="0"/>
              <a:t>Pros: Upgrading is distributed to time. A tenant does not wait for another.</a:t>
            </a:r>
          </a:p>
          <a:p>
            <a:pPr lvl="1"/>
            <a:r>
              <a:rPr lang="en-US" dirty="0"/>
              <a:t>Cons: First accessing user may wait too much. Even we get timeout exception. Also, we don’t control the upgrade speed.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7716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588D2-54AE-4D02-8CDC-07359611F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/ Data Migration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B3B92-A702-46DA-9968-31DC7A070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Solution: Multiple versions concurrently.</a:t>
            </a:r>
          </a:p>
          <a:p>
            <a:pPr lvl="1"/>
            <a:r>
              <a:rPr lang="en-US" dirty="0"/>
              <a:t>Split the application servers into two parts: Upgraded tenants use the new application, other tenants use the old application.</a:t>
            </a:r>
          </a:p>
          <a:p>
            <a:r>
              <a:rPr lang="en-US" dirty="0"/>
              <a:t>Pros:</a:t>
            </a:r>
          </a:p>
          <a:p>
            <a:pPr lvl="1"/>
            <a:r>
              <a:rPr lang="en-US" dirty="0"/>
              <a:t>Minimum waiting for every tenant.</a:t>
            </a:r>
          </a:p>
          <a:p>
            <a:pPr lvl="1"/>
            <a:r>
              <a:rPr lang="en-US" dirty="0"/>
              <a:t>Upgrading may be scheduled for every individual tenant and they can be informed.</a:t>
            </a:r>
          </a:p>
          <a:p>
            <a:pPr lvl="1"/>
            <a:r>
              <a:rPr lang="en-US" dirty="0"/>
              <a:t>Allows us to perform A/B tests and previews.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Requires multiple application servers – but reasonable for a big system.</a:t>
            </a:r>
          </a:p>
          <a:p>
            <a:pPr lvl="1"/>
            <a:r>
              <a:rPr lang="en-US" dirty="0"/>
              <a:t>Harder to implement, maintain and monitor.</a:t>
            </a:r>
          </a:p>
        </p:txBody>
      </p:sp>
    </p:spTree>
    <p:extLst>
      <p:ext uri="{BB962C8B-B14F-4D97-AF65-F5344CB8AC3E}">
        <p14:creationId xmlns:p14="http://schemas.microsoft.com/office/powerpoint/2010/main" val="38661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EBDE1-C46A-42BA-8FE9-CC5F8E381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AF91A-86DC-4C2D-9A10-11DF673655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Optimizations &amp; Integrations</a:t>
            </a:r>
            <a:endParaRPr lang="tr-TR" dirty="0"/>
          </a:p>
        </p:txBody>
      </p:sp>
      <p:pic>
        <p:nvPicPr>
          <p:cNvPr id="10242" name="Picture 2" descr="Image result for optimization">
            <a:extLst>
              <a:ext uri="{FF2B5EF4-FFF2-40B4-BE49-F238E27FC236}">
                <a16:creationId xmlns:a16="http://schemas.microsoft.com/office/drawing/2014/main" id="{5DB536FD-73E1-470F-AD60-C5E852F89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07" y="276838"/>
            <a:ext cx="6116950" cy="409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05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BDFAB-3342-47E5-82CB-EB630FBC5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ASP.NET Core Identity Integration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0D1E4D-089F-42B1-804B-E8FE74D732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2958" y="1328688"/>
            <a:ext cx="7846083" cy="46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46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1A372-B9F1-4D0F-B023-F1E13AF2F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IdentityServer4 Integration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71DAE4-C83E-4285-A0E3-C189557BA3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8418" y="1374711"/>
            <a:ext cx="9515163" cy="451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00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CB477-A5C6-46DF-AC77-3F98D6876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 Tables / Indexes by </a:t>
            </a:r>
            <a:r>
              <a:rPr lang="en-US" dirty="0" err="1"/>
              <a:t>TenantId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850DB-6EA5-4196-8F7E-D7E89209C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partitions for all (or big) tables by </a:t>
            </a:r>
            <a:r>
              <a:rPr lang="en-US" dirty="0" err="1"/>
              <a:t>TenantId</a:t>
            </a:r>
            <a:r>
              <a:rPr lang="en-US" dirty="0"/>
              <a:t>.</a:t>
            </a:r>
          </a:p>
          <a:p>
            <a:r>
              <a:rPr lang="en-US" dirty="0"/>
              <a:t>Or Create </a:t>
            </a:r>
            <a:r>
              <a:rPr lang="en-US" dirty="0" err="1"/>
              <a:t>TenantId</a:t>
            </a:r>
            <a:r>
              <a:rPr lang="en-US" dirty="0"/>
              <a:t> indexes.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8969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1D7D6-EF83-4DA2-9615-47E3CA320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en-US" dirty="0"/>
              <a:t>On-Premise / IaaS / PaaS / SaaS</a:t>
            </a:r>
            <a:endParaRPr lang="tr-TR" dirty="0"/>
          </a:p>
        </p:txBody>
      </p:sp>
      <p:pic>
        <p:nvPicPr>
          <p:cNvPr id="4098" name="Picture 2" descr="Image result for saas">
            <a:extLst>
              <a:ext uri="{FF2B5EF4-FFF2-40B4-BE49-F238E27FC236}">
                <a16:creationId xmlns:a16="http://schemas.microsoft.com/office/drawing/2014/main" id="{2F238478-BEAF-4484-A2E0-7E7A55E2B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161" y="1169264"/>
            <a:ext cx="6439678" cy="477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83E8F6-BAB6-4B02-AFE5-B168E5C50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47" y="2265932"/>
            <a:ext cx="2542657" cy="3240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149B1F-5193-48DE-88BE-192002E15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2617" y="1169264"/>
            <a:ext cx="2771425" cy="477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5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077FB-0CE7-40D6-9191-DBD704459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A0C65-1142-45DA-A18C-FEE7A8EE9F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SaaS Features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0674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EEA8-D91E-4C3C-89FF-8A4B2A76A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/ Package / Subscription System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B9AF3-97F3-468E-B171-C89FEF7D4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Define features</a:t>
            </a:r>
            <a:r>
              <a:rPr lang="en-US" dirty="0"/>
              <a:t> of the application. Feature Types:</a:t>
            </a:r>
          </a:p>
          <a:p>
            <a:pPr lvl="1"/>
            <a:r>
              <a:rPr lang="en-US" b="1" dirty="0"/>
              <a:t>On/Off</a:t>
            </a:r>
            <a:r>
              <a:rPr lang="en-US" dirty="0"/>
              <a:t>: Excel export, Replying by email (for a support app)…</a:t>
            </a:r>
          </a:p>
          <a:p>
            <a:pPr lvl="1"/>
            <a:r>
              <a:rPr lang="en-US" b="1" dirty="0"/>
              <a:t>Numeric</a:t>
            </a:r>
            <a:r>
              <a:rPr lang="en-US" dirty="0"/>
              <a:t>:10 users, 20,000 emails/month…</a:t>
            </a:r>
          </a:p>
          <a:p>
            <a:pPr lvl="1"/>
            <a:r>
              <a:rPr lang="en-US" b="1" dirty="0"/>
              <a:t>Selection</a:t>
            </a:r>
            <a:r>
              <a:rPr lang="en-US" dirty="0"/>
              <a:t>: one of the available options.</a:t>
            </a:r>
          </a:p>
          <a:p>
            <a:r>
              <a:rPr lang="en-US" dirty="0"/>
              <a:t>Group features into </a:t>
            </a:r>
            <a:r>
              <a:rPr lang="en-US" b="1" dirty="0"/>
              <a:t>packages/editions</a:t>
            </a:r>
            <a:r>
              <a:rPr lang="en-US" dirty="0"/>
              <a:t>.</a:t>
            </a:r>
          </a:p>
          <a:p>
            <a:r>
              <a:rPr lang="en-US" b="1" dirty="0"/>
              <a:t>Subscribe</a:t>
            </a:r>
            <a:r>
              <a:rPr lang="en-US" dirty="0"/>
              <a:t> packages by tenants.</a:t>
            </a:r>
          </a:p>
          <a:p>
            <a:r>
              <a:rPr lang="en-US" b="1" dirty="0"/>
              <a:t>Check features</a:t>
            </a:r>
            <a:r>
              <a:rPr lang="en-US" dirty="0"/>
              <a:t>: Declarative or by code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9029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A1239-A77C-4989-8811-C87C95248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Checking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E884B2-86EE-41E5-ABE3-2DCC5C024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2093" y="1745116"/>
            <a:ext cx="6387095" cy="1473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4A75FE-35BA-4683-B137-9E104A961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99" y="3805723"/>
            <a:ext cx="9552897" cy="201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9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853EB-FAEE-4441-AB6C-70E5B811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Declarative Feature Check</a:t>
            </a:r>
            <a:br>
              <a:rPr lang="en-US" dirty="0"/>
            </a:br>
            <a:r>
              <a:rPr lang="en-US" sz="2400" dirty="0"/>
              <a:t>Implementation Options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49BB4-88CD-4AED-AF0F-640C65BE1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MVC Action Filters</a:t>
            </a:r>
          </a:p>
          <a:p>
            <a:pPr lvl="1"/>
            <a:r>
              <a:rPr lang="en-US" dirty="0"/>
              <a:t>Easy to implement. Naturally works within ASP.NET Core.</a:t>
            </a:r>
          </a:p>
          <a:p>
            <a:pPr lvl="1"/>
            <a:r>
              <a:rPr lang="en-US" dirty="0"/>
              <a:t>Limited to Controller actions.</a:t>
            </a:r>
          </a:p>
          <a:p>
            <a:r>
              <a:rPr lang="en-US" dirty="0"/>
              <a:t>Method Interception using dynamic proxying (interception).</a:t>
            </a:r>
          </a:p>
          <a:p>
            <a:pPr lvl="1"/>
            <a:r>
              <a:rPr lang="en-US" dirty="0"/>
              <a:t>Works everywhere.</a:t>
            </a:r>
          </a:p>
          <a:p>
            <a:pPr lvl="1"/>
            <a:r>
              <a:rPr lang="en-US" dirty="0"/>
              <a:t>Limited to virtual methods.</a:t>
            </a:r>
          </a:p>
          <a:p>
            <a:r>
              <a:rPr lang="en-US" dirty="0"/>
              <a:t>Weaving: </a:t>
            </a:r>
            <a:r>
              <a:rPr lang="en-US" dirty="0" err="1"/>
              <a:t>Mono.Cecil</a:t>
            </a:r>
            <a:r>
              <a:rPr lang="en-US" dirty="0"/>
              <a:t>, </a:t>
            </a:r>
            <a:r>
              <a:rPr lang="en-US" dirty="0" err="1"/>
              <a:t>Fody</a:t>
            </a:r>
            <a:r>
              <a:rPr lang="en-US" dirty="0"/>
              <a:t>, </a:t>
            </a:r>
            <a:r>
              <a:rPr lang="en-US" dirty="0" err="1"/>
              <a:t>Postsharp</a:t>
            </a:r>
            <a:r>
              <a:rPr lang="en-US" dirty="0"/>
              <a:t>… etc.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4270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853EB-FAEE-4441-AB6C-70E5B811F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677" y="209303"/>
            <a:ext cx="9601200" cy="672655"/>
          </a:xfrm>
        </p:spPr>
        <p:txBody>
          <a:bodyPr/>
          <a:lstStyle/>
          <a:p>
            <a:r>
              <a:rPr lang="en-US" dirty="0"/>
              <a:t>Declarative Feature Check: Interception</a:t>
            </a:r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748BFE-275F-4BDA-BDCB-284B8F909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100" y="881958"/>
            <a:ext cx="6384504" cy="568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6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DD278-7E10-4D18-BE75-1930C4616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you…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09FFD0-F19A-4773-83DF-09FCEFC44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0CD2B6-FD31-4BA0-AC8A-56BB23681636}"/>
              </a:ext>
            </a:extLst>
          </p:cNvPr>
          <p:cNvSpPr txBox="1">
            <a:spLocks/>
          </p:cNvSpPr>
          <p:nvPr/>
        </p:nvSpPr>
        <p:spPr>
          <a:xfrm>
            <a:off x="1748406" y="1474774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Github</a:t>
            </a:r>
            <a:r>
              <a:rPr lang="en-US" sz="4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</a:t>
            </a:r>
            <a:r>
              <a:rPr lang="en-US" sz="4400" dirty="0"/>
              <a:t>@hikalkan</a:t>
            </a:r>
          </a:p>
          <a:p>
            <a:r>
              <a:rPr lang="en-US" sz="4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Twitter  </a:t>
            </a:r>
            <a:r>
              <a:rPr lang="en-US" sz="4400" dirty="0"/>
              <a:t>@</a:t>
            </a:r>
            <a:r>
              <a:rPr lang="en-US" sz="4400" dirty="0" err="1"/>
              <a:t>hibrahimkalkan</a:t>
            </a:r>
            <a:endParaRPr lang="en-US" sz="4400" dirty="0"/>
          </a:p>
          <a:p>
            <a:r>
              <a:rPr lang="en-US" sz="4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Email    </a:t>
            </a:r>
            <a:r>
              <a:rPr lang="en-US" sz="4400" dirty="0"/>
              <a:t>halil.kalkan@volosoft.com</a:t>
            </a:r>
            <a:endParaRPr lang="tr-TR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77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85786-C7D1-4D31-8A7B-3B590C636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SaaS</a:t>
            </a:r>
            <a:br>
              <a:rPr lang="en-US" dirty="0"/>
            </a:br>
            <a:r>
              <a:rPr lang="en-US" sz="2400" dirty="0"/>
              <a:t>Concepts</a:t>
            </a:r>
            <a:endParaRPr lang="tr-T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84B76-BBC9-43CF-BDE7-379CCD6A3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Tenant</a:t>
            </a:r>
            <a:r>
              <a:rPr lang="en-US" sz="2400" dirty="0"/>
              <a:t>: An organization that uses the application/service</a:t>
            </a:r>
            <a:br>
              <a:rPr lang="en-US" sz="2400" dirty="0"/>
            </a:br>
            <a:r>
              <a:rPr lang="en-US" sz="2400" dirty="0"/>
              <a:t>(and pay for it).</a:t>
            </a:r>
          </a:p>
          <a:p>
            <a:r>
              <a:rPr lang="en-US" sz="2400" b="1" dirty="0"/>
              <a:t>Host</a:t>
            </a:r>
            <a:r>
              <a:rPr lang="en-US" sz="2400" dirty="0"/>
              <a:t>: The organization that is responsible to provide the service and manage all the tenants.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19941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FA862-505D-4631-AFDE-3B76FA3C2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Multi-Tenancy?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B0176-C3CC-4441-9657-30DA2ADB7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673" y="1981201"/>
            <a:ext cx="9601200" cy="3809999"/>
          </a:xfrm>
        </p:spPr>
        <p:txBody>
          <a:bodyPr/>
          <a:lstStyle/>
          <a:p>
            <a:r>
              <a:rPr lang="en-US" dirty="0"/>
              <a:t>Maximum Utilization.</a:t>
            </a:r>
            <a:endParaRPr lang="tr-TR" dirty="0"/>
          </a:p>
          <a:p>
            <a:r>
              <a:rPr lang="en-US" dirty="0"/>
              <a:t>Low Costs.</a:t>
            </a:r>
          </a:p>
          <a:p>
            <a:r>
              <a:rPr lang="en-US" dirty="0"/>
              <a:t>Easy to add a new client (tenant).</a:t>
            </a:r>
          </a:p>
          <a:p>
            <a:r>
              <a:rPr lang="en-US" dirty="0"/>
              <a:t>All clients use the same application &amp; version.</a:t>
            </a:r>
          </a:p>
          <a:p>
            <a:pPr lvl="1"/>
            <a:r>
              <a:rPr lang="en-US" dirty="0"/>
              <a:t>Reduces maintenance &amp; upgrade costs.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EE8047-E59F-4BFD-85D5-50396253A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645" y="761389"/>
            <a:ext cx="474345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6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D590-5655-453A-920C-BE1C9BD5C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450" y="503853"/>
            <a:ext cx="9601200" cy="1142385"/>
          </a:xfrm>
        </p:spPr>
        <p:txBody>
          <a:bodyPr/>
          <a:lstStyle/>
          <a:p>
            <a:r>
              <a:rPr lang="en-US" dirty="0"/>
              <a:t>Difficulties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421E3-F27C-417D-A0B2-83474C573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25" y="1972812"/>
            <a:ext cx="4434281" cy="3809999"/>
          </a:xfrm>
        </p:spPr>
        <p:txBody>
          <a:bodyPr/>
          <a:lstStyle/>
          <a:p>
            <a:r>
              <a:rPr lang="en-US" dirty="0"/>
              <a:t>Data Isolation.</a:t>
            </a:r>
          </a:p>
          <a:p>
            <a:r>
              <a:rPr lang="en-US" dirty="0"/>
              <a:t>Performance: One tenant’s heavy usage may effect the other tenants.</a:t>
            </a:r>
          </a:p>
          <a:p>
            <a:r>
              <a:rPr lang="en-US" dirty="0"/>
              <a:t>Different client requirements, configuration &amp; customization.</a:t>
            </a:r>
          </a:p>
          <a:p>
            <a:r>
              <a:rPr lang="en-US" dirty="0"/>
              <a:t>Security.</a:t>
            </a:r>
          </a:p>
          <a:p>
            <a:r>
              <a:rPr lang="en-US" dirty="0"/>
              <a:t>Backup (per tenant?)</a:t>
            </a:r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822925-64BC-4F3C-9004-4F7830CE4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841" y="1055310"/>
            <a:ext cx="6627188" cy="440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9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1663</TotalTime>
  <Words>1267</Words>
  <Application>Microsoft Office PowerPoint</Application>
  <PresentationFormat>Widescreen</PresentationFormat>
  <Paragraphs>192</Paragraphs>
  <Slides>65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7" baseType="lpstr">
      <vt:lpstr>Arial</vt:lpstr>
      <vt:lpstr>Diamond Grid 16x9</vt:lpstr>
      <vt:lpstr>Multi-Tenancy</vt:lpstr>
      <vt:lpstr>About Me</vt:lpstr>
      <vt:lpstr>Halil İbrahim Kalkan</vt:lpstr>
      <vt:lpstr>aspnetboilerplate.com</vt:lpstr>
      <vt:lpstr>SaaS</vt:lpstr>
      <vt:lpstr>On-Premise / IaaS / PaaS / SaaS</vt:lpstr>
      <vt:lpstr>SaaS Concepts</vt:lpstr>
      <vt:lpstr>Why Multi-Tenancy?</vt:lpstr>
      <vt:lpstr>Difficulties</vt:lpstr>
      <vt:lpstr>Multi-Tenancy</vt:lpstr>
      <vt:lpstr>Deployment / Database Options</vt:lpstr>
      <vt:lpstr>Ideal Multi-Tenant Application</vt:lpstr>
      <vt:lpstr>Stateless Application Design</vt:lpstr>
      <vt:lpstr>Multi-Tenancy</vt:lpstr>
      <vt:lpstr>Determine the Current Tenant</vt:lpstr>
      <vt:lpstr>Ambient Context Pattern (without it)</vt:lpstr>
      <vt:lpstr>Ambient Context Pattern</vt:lpstr>
      <vt:lpstr>Ambient Context Examples</vt:lpstr>
      <vt:lpstr>Implementation using AsyncLocal&lt;T&gt;</vt:lpstr>
      <vt:lpstr>AsyncLocal&lt;T&gt; Alternatives</vt:lpstr>
      <vt:lpstr>Change Current Tenant</vt:lpstr>
      <vt:lpstr>Change Current Tenant (Nested)</vt:lpstr>
      <vt:lpstr>Change Current Tenant</vt:lpstr>
      <vt:lpstr>Multi-Tenancy Middleware Implementation</vt:lpstr>
      <vt:lpstr>ASP.NET Core Multi-Tenancy Middleware</vt:lpstr>
      <vt:lpstr>Change Tenant in a Background Job</vt:lpstr>
      <vt:lpstr>Multi-Tenancy</vt:lpstr>
      <vt:lpstr>Dynamically Select the Connection String</vt:lpstr>
      <vt:lpstr>Dynamically Select the Connection String</vt:lpstr>
      <vt:lpstr>Dynamically Select the Connection String</vt:lpstr>
      <vt:lpstr>Data Filtering: Manual Way</vt:lpstr>
      <vt:lpstr>Automatic Data Filtering: Repository Pattern</vt:lpstr>
      <vt:lpstr>Automatic Data Filtering: Repository Pattern</vt:lpstr>
      <vt:lpstr>Automatic Data Filtering: EF Core Global Filters</vt:lpstr>
      <vt:lpstr>Automatic Data Filtering: EF Core Global Filters</vt:lpstr>
      <vt:lpstr>Automatic Data Filtering: EF Core Global Filters</vt:lpstr>
      <vt:lpstr>Automatic Data Filtering: EF Core Global Filters</vt:lpstr>
      <vt:lpstr>Automatic Data Filtering: EF Core Global Filters</vt:lpstr>
      <vt:lpstr>Automatic Data Filtering: Other Options</vt:lpstr>
      <vt:lpstr>Automatic Data Filtering: Row Level Security</vt:lpstr>
      <vt:lpstr>Automatic Data Filtering: Row Level Security</vt:lpstr>
      <vt:lpstr>Automatic Data Filtering: Row Level Security</vt:lpstr>
      <vt:lpstr>Setting Tenant Id for New Entities</vt:lpstr>
      <vt:lpstr>Setting Tenant Id for New Entities</vt:lpstr>
      <vt:lpstr>Safe Way to Manipulate Data</vt:lpstr>
      <vt:lpstr>Multi-Tenancy</vt:lpstr>
      <vt:lpstr>Cache Isolation</vt:lpstr>
      <vt:lpstr>Multi-Tenancy</vt:lpstr>
      <vt:lpstr>Disable/Enable By Scope</vt:lpstr>
      <vt:lpstr>Multi-Tenancy</vt:lpstr>
      <vt:lpstr>Single Database / Multiple DbContext</vt:lpstr>
      <vt:lpstr>Multiple Database / Distributed Transactions</vt:lpstr>
      <vt:lpstr>Multi-Tenancy</vt:lpstr>
      <vt:lpstr>Schema / Data Migration</vt:lpstr>
      <vt:lpstr>Schema / Data Migration</vt:lpstr>
      <vt:lpstr>Multi-Tenancy</vt:lpstr>
      <vt:lpstr>ASP.NET Core Identity Integration</vt:lpstr>
      <vt:lpstr>IdentityServer4 Integration</vt:lpstr>
      <vt:lpstr>Partition Tables / Indexes by TenantId</vt:lpstr>
      <vt:lpstr>Multi-Tenancy</vt:lpstr>
      <vt:lpstr>Feature / Package / Subscription System</vt:lpstr>
      <vt:lpstr>Feature Checking</vt:lpstr>
      <vt:lpstr>Declarative Feature Check Implementation Options</vt:lpstr>
      <vt:lpstr>Declarative Feature Check: Interception</vt:lpstr>
      <vt:lpstr>Thank you…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Multi-Tenancy</dc:title>
  <dc:creator>Halil Kalkan</dc:creator>
  <cp:lastModifiedBy>Halil Kalkan</cp:lastModifiedBy>
  <cp:revision>154</cp:revision>
  <dcterms:created xsi:type="dcterms:W3CDTF">2018-04-01T17:54:56Z</dcterms:created>
  <dcterms:modified xsi:type="dcterms:W3CDTF">2018-09-19T08:26:58Z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